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1" r:id="rId6"/>
    <p:sldId id="262" r:id="rId7"/>
    <p:sldId id="263" r:id="rId8"/>
    <p:sldId id="278" r:id="rId9"/>
    <p:sldId id="288" r:id="rId10"/>
    <p:sldId id="287" r:id="rId11"/>
    <p:sldId id="279" r:id="rId12"/>
    <p:sldId id="283" r:id="rId13"/>
    <p:sldId id="282" r:id="rId14"/>
    <p:sldId id="280" r:id="rId15"/>
    <p:sldId id="281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 varScale="1">
        <p:scale>
          <a:sx n="69" d="100"/>
          <a:sy n="69" d="100"/>
        </p:scale>
        <p:origin x="4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16.03.2020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8kua5B5K3I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icl-easj.dk/IT%20Security/Opgaver_Store/Blockchain%20Mandatory%20Assignment.docx" TargetMode="External"/><Relationship Id="rId2" Type="http://schemas.openxmlformats.org/officeDocument/2006/relationships/hyperlink" Target="http://micl-easj.dk/IT%20Security/Opgaver_Alm/Blockchain%20Questions.ht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coin.org/bitcoin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tcoin.com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o_EIwHSd4" TargetMode="External"/><Relationship Id="rId2" Type="http://schemas.openxmlformats.org/officeDocument/2006/relationships/hyperlink" Target="https://www.bitcoin.com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err="1" smtClean="0"/>
              <a:t>Blockchain</a:t>
            </a:r>
            <a:r>
              <a:rPr lang="da-DK" sz="5400" dirty="0" smtClean="0"/>
              <a:t> </a:t>
            </a:r>
            <a:r>
              <a:rPr lang="en-DK" sz="5400" dirty="0" smtClean="0"/>
              <a:t>–</a:t>
            </a:r>
            <a:r>
              <a:rPr lang="da-DK" sz="5400" dirty="0" smtClean="0"/>
              <a:t> the basics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16.03.2020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network</a:t>
            </a:r>
            <a:r>
              <a:rPr lang="da-DK" dirty="0" smtClean="0"/>
              <a:t>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1) New transactions are broadcast to all nodes.</a:t>
            </a:r>
          </a:p>
          <a:p>
            <a:pPr marL="0" indent="0">
              <a:buNone/>
            </a:pPr>
            <a:r>
              <a:rPr lang="en-GB" dirty="0"/>
              <a:t>2) Each node collects new transactions into a block.</a:t>
            </a:r>
          </a:p>
          <a:p>
            <a:pPr marL="0" indent="0">
              <a:buNone/>
            </a:pPr>
            <a:r>
              <a:rPr lang="en-GB" dirty="0"/>
              <a:t>3) Each node works on finding a difficult proof-of-work for its block.</a:t>
            </a:r>
          </a:p>
          <a:p>
            <a:pPr marL="0" indent="0">
              <a:buNone/>
            </a:pPr>
            <a:r>
              <a:rPr lang="en-GB" dirty="0"/>
              <a:t>4) When a node finds a proof-of-work, it broadcasts the block to all nodes.</a:t>
            </a:r>
          </a:p>
          <a:p>
            <a:pPr marL="0" indent="0">
              <a:buNone/>
            </a:pPr>
            <a:r>
              <a:rPr lang="en-GB" dirty="0"/>
              <a:t>5) Nodes accept the block only if all transactions in it are valid and not already spent.</a:t>
            </a:r>
          </a:p>
          <a:p>
            <a:pPr marL="0" indent="0">
              <a:buNone/>
            </a:pPr>
            <a:r>
              <a:rPr lang="en-GB" dirty="0"/>
              <a:t>6) Nodes express their acceptance of the block by working on creating the next block in the</a:t>
            </a:r>
          </a:p>
          <a:p>
            <a:r>
              <a:rPr lang="en-GB" dirty="0"/>
              <a:t>chain, using the hash of the accepted block as the previous hash</a:t>
            </a:r>
            <a:r>
              <a:rPr lang="en-GB" dirty="0" smtClean="0"/>
              <a:t>.</a:t>
            </a:r>
          </a:p>
          <a:p>
            <a:endParaRPr lang="da-DK" dirty="0"/>
          </a:p>
          <a:p>
            <a:r>
              <a:rPr lang="da-DK" dirty="0" err="1" smtClean="0"/>
              <a:t>Lets</a:t>
            </a:r>
            <a:r>
              <a:rPr lang="da-DK" dirty="0" smtClean="0"/>
              <a:t> </a:t>
            </a:r>
            <a:r>
              <a:rPr lang="da-DK" dirty="0" err="1" smtClean="0"/>
              <a:t>see</a:t>
            </a:r>
            <a:r>
              <a:rPr lang="da-DK" dirty="0" smtClean="0"/>
              <a:t> it in action: </a:t>
            </a:r>
            <a:r>
              <a:rPr lang="en-GB" dirty="0">
                <a:hlinkClick r:id="rId2"/>
              </a:rPr>
              <a:t>Secret Chinese Bitcoin Mine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63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Problem:</a:t>
            </a:r>
            <a:r>
              <a:rPr lang="en-GB" dirty="0"/>
              <a:t> </a:t>
            </a:r>
            <a:r>
              <a:rPr lang="en-GB" dirty="0" smtClean="0"/>
              <a:t>How to avoid one miner getting the 51% power in bitcoin</a:t>
            </a:r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Control the difficulty of </a:t>
            </a:r>
            <a:r>
              <a:rPr lang="en-GB" i="1" dirty="0" smtClean="0"/>
              <a:t>“Proof of work”</a:t>
            </a:r>
            <a:r>
              <a:rPr lang="en-GB" dirty="0" smtClean="0"/>
              <a:t>.</a:t>
            </a:r>
            <a:r>
              <a:rPr lang="da-DK" dirty="0"/>
              <a:t> </a:t>
            </a:r>
            <a:r>
              <a:rPr lang="da-DK" dirty="0" smtClean="0"/>
              <a:t>Too fast </a:t>
            </a:r>
            <a:r>
              <a:rPr lang="da-DK" dirty="0" err="1" smtClean="0"/>
              <a:t>increase</a:t>
            </a:r>
            <a:r>
              <a:rPr lang="da-DK" dirty="0" smtClean="0"/>
              <a:t> </a:t>
            </a:r>
            <a:r>
              <a:rPr lang="da-DK" dirty="0" err="1" smtClean="0"/>
              <a:t>difficulty</a:t>
            </a:r>
            <a:r>
              <a:rPr lang="da-DK" dirty="0" smtClean="0"/>
              <a:t>, </a:t>
            </a:r>
            <a:r>
              <a:rPr lang="da-DK" dirty="0" err="1" smtClean="0"/>
              <a:t>too</a:t>
            </a:r>
            <a:r>
              <a:rPr lang="da-DK" dirty="0" smtClean="0"/>
              <a:t> </a:t>
            </a:r>
            <a:r>
              <a:rPr lang="da-DK" dirty="0" err="1" smtClean="0"/>
              <a:t>slow</a:t>
            </a:r>
            <a:r>
              <a:rPr lang="da-DK" dirty="0" smtClean="0"/>
              <a:t> </a:t>
            </a:r>
            <a:r>
              <a:rPr lang="da-DK" dirty="0" err="1" smtClean="0"/>
              <a:t>decrease</a:t>
            </a:r>
            <a:r>
              <a:rPr lang="da-DK" dirty="0" smtClean="0"/>
              <a:t> </a:t>
            </a:r>
            <a:r>
              <a:rPr lang="da-DK" dirty="0" err="1" smtClean="0"/>
              <a:t>difficulty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8932" y="2724926"/>
            <a:ext cx="6575002" cy="2685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0932" y="2987005"/>
            <a:ext cx="516890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Temporary</a:t>
            </a:r>
            <a:r>
              <a:rPr lang="da-DK" dirty="0" smtClean="0"/>
              <a:t> fork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Problem:</a:t>
            </a:r>
            <a:r>
              <a:rPr lang="en-GB" dirty="0"/>
              <a:t> </a:t>
            </a:r>
            <a:r>
              <a:rPr lang="en-GB" dirty="0" smtClean="0"/>
              <a:t>What if two miners at the same time solves the block and a node receives two blocks at the nearly same time?</a:t>
            </a:r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Choose later the longest chain when transactions covered by many others, I.e. wait 6 blocks.</a:t>
            </a:r>
            <a:r>
              <a:rPr lang="da-DK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8932" y="2724926"/>
            <a:ext cx="6575002" cy="2685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9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3022599" y="1679011"/>
            <a:ext cx="2607736" cy="47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Hard fork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Problem:</a:t>
            </a:r>
            <a:r>
              <a:rPr lang="en-GB" dirty="0"/>
              <a:t> </a:t>
            </a:r>
            <a:r>
              <a:rPr lang="en-GB" dirty="0" smtClean="0"/>
              <a:t>Attacked by hacker due to SW error.</a:t>
            </a:r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Hard fork 51% agreement needed.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Success: All nodes change old SW to new SW. </a:t>
            </a:r>
            <a:r>
              <a:rPr lang="en-GB" dirty="0" err="1" smtClean="0"/>
              <a:t>Succes</a:t>
            </a:r>
            <a:r>
              <a:rPr lang="en-GB" dirty="0" smtClean="0"/>
              <a:t> for </a:t>
            </a:r>
            <a:r>
              <a:rPr lang="en-GB" dirty="0" err="1" smtClean="0"/>
              <a:t>Ethereum</a:t>
            </a:r>
            <a:r>
              <a:rPr lang="en-GB" dirty="0"/>
              <a:t> </a:t>
            </a:r>
            <a:r>
              <a:rPr lang="en-GB" dirty="0" smtClean="0"/>
              <a:t>split into new and </a:t>
            </a:r>
            <a:r>
              <a:rPr lang="en-GB" dirty="0" err="1" smtClean="0"/>
              <a:t>clssiv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Failure: All nodes deny and old SW is not replaced new SW. Failure then what ?</a:t>
            </a:r>
            <a:br>
              <a:rPr lang="en-GB" dirty="0" smtClean="0"/>
            </a:br>
            <a:r>
              <a:rPr lang="en-GB" b="1" dirty="0" smtClean="0"/>
              <a:t>Worst case: </a:t>
            </a:r>
            <a:r>
              <a:rPr lang="en-GB" dirty="0" smtClean="0"/>
              <a:t>Pay ransom </a:t>
            </a:r>
            <a:r>
              <a:rPr lang="en-GB" dirty="0" err="1" smtClean="0"/>
              <a:t>Nxt</a:t>
            </a:r>
            <a:r>
              <a:rPr lang="en-GB" dirty="0" smtClean="0"/>
              <a:t> 50 million ?!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Can </a:t>
            </a:r>
            <a:r>
              <a:rPr lang="da-DK" dirty="0" err="1" smtClean="0"/>
              <a:t>you</a:t>
            </a:r>
            <a:r>
              <a:rPr lang="da-DK" dirty="0" smtClean="0"/>
              <a:t> Google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attacks</a:t>
            </a:r>
            <a:r>
              <a:rPr lang="da-DK" dirty="0" smtClean="0"/>
              <a:t> 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7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Assignments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da-DK" dirty="0" smtClean="0"/>
              <a:t>Time for a </a:t>
            </a:r>
            <a:r>
              <a:rPr lang="da-DK" dirty="0" err="1" smtClean="0"/>
              <a:t>little</a:t>
            </a:r>
            <a:r>
              <a:rPr lang="da-DK" dirty="0" smtClean="0"/>
              <a:t> </a:t>
            </a:r>
            <a:r>
              <a:rPr lang="da-DK" dirty="0" err="1" smtClean="0"/>
              <a:t>discussion</a:t>
            </a:r>
            <a:r>
              <a:rPr lang="da-DK" dirty="0" smtClean="0"/>
              <a:t> and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>
                <a:hlinkClick r:id="rId2"/>
              </a:rPr>
              <a:t>Blockchain</a:t>
            </a:r>
            <a:r>
              <a:rPr lang="en-GB" dirty="0">
                <a:hlinkClick r:id="rId2"/>
              </a:rPr>
              <a:t> </a:t>
            </a:r>
            <a:r>
              <a:rPr lang="en-GB" dirty="0" smtClean="0">
                <a:hlinkClick r:id="rId2"/>
              </a:rPr>
              <a:t>questions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Mandatory </a:t>
            </a:r>
            <a:r>
              <a:rPr lang="en-GB" dirty="0" err="1">
                <a:hlinkClick r:id="rId3"/>
              </a:rPr>
              <a:t>Blockchain</a:t>
            </a:r>
            <a:r>
              <a:rPr lang="en-GB" dirty="0">
                <a:hlinkClick r:id="rId3"/>
              </a:rPr>
              <a:t>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5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blockchain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 distributed ledger. </a:t>
            </a:r>
            <a:r>
              <a:rPr lang="en-GB" dirty="0" smtClean="0"/>
              <a:t>Keeps tracks of all transactions from start up till now.</a:t>
            </a:r>
            <a:endParaRPr lang="en-GB" b="1" dirty="0" smtClean="0"/>
          </a:p>
          <a:p>
            <a:r>
              <a:rPr lang="da-DK" b="1" dirty="0" smtClean="0"/>
              <a:t>P2P </a:t>
            </a:r>
            <a:r>
              <a:rPr lang="da-DK" b="1" dirty="0" err="1" smtClean="0"/>
              <a:t>network</a:t>
            </a:r>
            <a:r>
              <a:rPr lang="da-DK" b="1" dirty="0"/>
              <a:t> </a:t>
            </a:r>
            <a:r>
              <a:rPr lang="da-DK" b="1" dirty="0" smtClean="0"/>
              <a:t>with nodes/peers (</a:t>
            </a:r>
            <a:r>
              <a:rPr lang="da-DK" b="1" dirty="0" err="1" smtClean="0"/>
              <a:t>members</a:t>
            </a:r>
            <a:r>
              <a:rPr lang="da-DK" b="1" dirty="0" smtClean="0"/>
              <a:t>).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all </a:t>
            </a:r>
            <a:r>
              <a:rPr lang="da-DK" dirty="0" err="1" smtClean="0"/>
              <a:t>equal</a:t>
            </a:r>
            <a:r>
              <a:rPr lang="da-DK" dirty="0" smtClean="0"/>
              <a:t>!</a:t>
            </a:r>
          </a:p>
          <a:p>
            <a:r>
              <a:rPr lang="da-DK" b="1" dirty="0" smtClean="0"/>
              <a:t>100% </a:t>
            </a:r>
            <a:r>
              <a:rPr lang="da-DK" b="1" dirty="0" err="1" smtClean="0"/>
              <a:t>Decentralized</a:t>
            </a:r>
            <a:r>
              <a:rPr lang="da-DK" b="1" dirty="0" smtClean="0"/>
              <a:t>.</a:t>
            </a:r>
          </a:p>
          <a:p>
            <a:r>
              <a:rPr lang="da-DK" b="1" dirty="0" smtClean="0"/>
              <a:t>100% redundant information. </a:t>
            </a:r>
            <a:r>
              <a:rPr lang="da-DK" dirty="0" err="1" smtClean="0"/>
              <a:t>We</a:t>
            </a:r>
            <a:r>
              <a:rPr lang="da-DK" dirty="0" smtClean="0"/>
              <a:t> all have the same </a:t>
            </a:r>
            <a:r>
              <a:rPr lang="da-DK" dirty="0" err="1" smtClean="0"/>
              <a:t>bitcoin</a:t>
            </a:r>
            <a:r>
              <a:rPr lang="da-DK" dirty="0" smtClean="0"/>
              <a:t> </a:t>
            </a:r>
            <a:r>
              <a:rPr lang="da-DK" dirty="0" err="1" smtClean="0"/>
              <a:t>block</a:t>
            </a:r>
            <a:r>
              <a:rPr lang="da-DK" dirty="0" smtClean="0"/>
              <a:t>!</a:t>
            </a:r>
            <a:br>
              <a:rPr lang="da-DK" dirty="0" smtClean="0"/>
            </a:br>
            <a:endParaRPr lang="en-GB" b="1" dirty="0" smtClean="0"/>
          </a:p>
          <a:p>
            <a:r>
              <a:rPr lang="en-GB" b="1" dirty="0" smtClean="0"/>
              <a:t>A chain of blocks</a:t>
            </a:r>
            <a:endParaRPr lang="en-GB" dirty="0"/>
          </a:p>
          <a:p>
            <a:r>
              <a:rPr lang="en-GB" b="1" dirty="0" smtClean="0"/>
              <a:t>Each block has a reference to the previous block</a:t>
            </a: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History</a:t>
            </a:r>
            <a:r>
              <a:rPr lang="da-DK" dirty="0" smtClean="0"/>
              <a:t> the start 1991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Stuart Haber &amp; W. Scott </a:t>
            </a:r>
            <a:r>
              <a:rPr lang="en-GB" b="1" dirty="0" err="1" smtClean="0"/>
              <a:t>Stornetta</a:t>
            </a:r>
            <a:r>
              <a:rPr lang="en-GB" b="1" dirty="0" smtClean="0"/>
              <a:t> 1991, one block one document</a:t>
            </a:r>
          </a:p>
          <a:p>
            <a:r>
              <a:rPr lang="da-DK" b="1" dirty="0" smtClean="0"/>
              <a:t>Bayer, </a:t>
            </a:r>
            <a:r>
              <a:rPr lang="da-DK" b="1" dirty="0" err="1" smtClean="0"/>
              <a:t>Haber</a:t>
            </a:r>
            <a:r>
              <a:rPr lang="da-DK" b="1" dirty="0" smtClean="0"/>
              <a:t> and </a:t>
            </a:r>
            <a:r>
              <a:rPr lang="da-DK" b="1" dirty="0" err="1" smtClean="0"/>
              <a:t>Stornetta</a:t>
            </a:r>
            <a:r>
              <a:rPr lang="da-DK" b="1" dirty="0" smtClean="0"/>
              <a:t> 1992: </a:t>
            </a:r>
            <a:r>
              <a:rPr lang="da-DK" b="1" dirty="0" err="1" smtClean="0"/>
              <a:t>Merkle</a:t>
            </a:r>
            <a:r>
              <a:rPr lang="da-DK" b="1" dirty="0" smtClean="0"/>
              <a:t> </a:t>
            </a:r>
            <a:r>
              <a:rPr lang="da-DK" b="1" dirty="0" err="1" smtClean="0"/>
              <a:t>trees</a:t>
            </a:r>
            <a:r>
              <a:rPr lang="da-DK" b="1" dirty="0" smtClean="0"/>
              <a:t>: </a:t>
            </a:r>
            <a:r>
              <a:rPr lang="da-DK" b="1" dirty="0" err="1" smtClean="0"/>
              <a:t>one</a:t>
            </a:r>
            <a:r>
              <a:rPr lang="da-DK" b="1" dirty="0" smtClean="0"/>
              <a:t> </a:t>
            </a:r>
            <a:r>
              <a:rPr lang="da-DK" b="1" dirty="0" err="1" smtClean="0"/>
              <a:t>block</a:t>
            </a:r>
            <a:r>
              <a:rPr lang="da-DK" b="1" dirty="0" smtClean="0"/>
              <a:t> </a:t>
            </a:r>
            <a:r>
              <a:rPr lang="da-DK" b="1" dirty="0" err="1" smtClean="0"/>
              <a:t>several</a:t>
            </a:r>
            <a:r>
              <a:rPr lang="da-DK" b="1" dirty="0" smtClean="0"/>
              <a:t> </a:t>
            </a:r>
            <a:r>
              <a:rPr lang="da-DK" b="1" dirty="0" err="1" smtClean="0"/>
              <a:t>documents</a:t>
            </a:r>
            <a:r>
              <a:rPr lang="da-DK" b="1" dirty="0" smtClean="0"/>
              <a:t> (</a:t>
            </a:r>
            <a:r>
              <a:rPr lang="da-DK" b="1" dirty="0" err="1" smtClean="0"/>
              <a:t>transactions</a:t>
            </a:r>
            <a:r>
              <a:rPr lang="da-DK" b="1" dirty="0" smtClean="0"/>
              <a:t>)</a:t>
            </a:r>
            <a:endParaRPr lang="en-GB" b="1" dirty="0" smtClean="0"/>
          </a:p>
          <a:p>
            <a:r>
              <a:rPr lang="en-GB" b="1" dirty="0"/>
              <a:t>Satoshi </a:t>
            </a:r>
            <a:r>
              <a:rPr lang="en-GB" b="1" dirty="0" err="1"/>
              <a:t>Nakamoto</a:t>
            </a:r>
            <a:r>
              <a:rPr lang="en-GB" b="1" dirty="0"/>
              <a:t> 2008, </a:t>
            </a:r>
          </a:p>
          <a:p>
            <a:r>
              <a:rPr lang="en-GB" b="1" dirty="0" smtClean="0"/>
              <a:t>Bitcoin article: </a:t>
            </a:r>
            <a:r>
              <a:rPr lang="en-GB" dirty="0">
                <a:hlinkClick r:id="rId2"/>
              </a:rPr>
              <a:t>https://bitcoin.org/bitcoin.pdf</a:t>
            </a:r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1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Bitcoin</a:t>
            </a:r>
            <a:r>
              <a:rPr lang="da-DK" dirty="0" smtClean="0"/>
              <a:t>, </a:t>
            </a:r>
            <a:r>
              <a:rPr lang="en-GB" dirty="0" smtClean="0"/>
              <a:t>Exchange rate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14314"/>
            <a:ext cx="11487944" cy="4580085"/>
          </a:xfrm>
        </p:spPr>
        <p:txBody>
          <a:bodyPr/>
          <a:lstStyle/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69818" y="1883171"/>
            <a:ext cx="10123055" cy="38433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7" y="2017099"/>
            <a:ext cx="9534261" cy="34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Bitcoin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14314"/>
            <a:ext cx="11487944" cy="4580085"/>
          </a:xfrm>
        </p:spPr>
        <p:txBody>
          <a:bodyPr/>
          <a:lstStyle/>
          <a:p>
            <a:r>
              <a:rPr lang="en-GB" b="1" dirty="0" smtClean="0"/>
              <a:t>Bitcoin, </a:t>
            </a:r>
            <a:r>
              <a:rPr lang="en-GB" dirty="0">
                <a:hlinkClick r:id="rId2"/>
              </a:rPr>
              <a:t>https://www.bitcoin.com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da-DK" b="1" dirty="0"/>
          </a:p>
          <a:p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45527" y="1527889"/>
            <a:ext cx="4315402" cy="4198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383087" y="1795145"/>
            <a:ext cx="3425825" cy="32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known</a:t>
            </a:r>
            <a:r>
              <a:rPr lang="da-DK" dirty="0" smtClean="0"/>
              <a:t> </a:t>
            </a:r>
            <a:r>
              <a:rPr lang="da-DK" dirty="0" err="1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Bitcoin, </a:t>
            </a:r>
            <a:r>
              <a:rPr lang="en-GB" dirty="0">
                <a:hlinkClick r:id="rId2"/>
              </a:rPr>
              <a:t>https://www.bitcoin.com/</a:t>
            </a:r>
            <a:endParaRPr lang="en-GB" b="1" dirty="0" smtClean="0"/>
          </a:p>
          <a:p>
            <a:r>
              <a:rPr lang="en-GB" b="1" dirty="0" err="1" smtClean="0"/>
              <a:t>Ethereum</a:t>
            </a:r>
            <a:endParaRPr lang="en-GB" b="1" dirty="0" smtClean="0"/>
          </a:p>
          <a:p>
            <a:r>
              <a:rPr lang="en-GB" b="1" dirty="0" smtClean="0"/>
              <a:t>Shipping applied</a:t>
            </a:r>
          </a:p>
          <a:p>
            <a:r>
              <a:rPr lang="en-GB" b="1" dirty="0" smtClean="0"/>
              <a:t>More examples, you will find them later !</a:t>
            </a:r>
          </a:p>
          <a:p>
            <a:endParaRPr lang="da-DK" b="1" dirty="0"/>
          </a:p>
          <a:p>
            <a:r>
              <a:rPr lang="da-DK" dirty="0" err="1"/>
              <a:t>Lets</a:t>
            </a:r>
            <a:r>
              <a:rPr lang="da-DK" dirty="0"/>
              <a:t>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 smtClean="0"/>
              <a:t>blockchain</a:t>
            </a:r>
            <a:r>
              <a:rPr lang="da-DK" dirty="0" smtClean="0"/>
              <a:t> </a:t>
            </a:r>
            <a:r>
              <a:rPr lang="da-DK" dirty="0"/>
              <a:t>in action: </a:t>
            </a:r>
            <a:r>
              <a:rPr lang="en-GB" dirty="0" err="1">
                <a:hlinkClick r:id="rId3"/>
              </a:rPr>
              <a:t>BlockChain</a:t>
            </a:r>
            <a:r>
              <a:rPr lang="en-GB" dirty="0">
                <a:hlinkClick r:id="rId3"/>
              </a:rPr>
              <a:t> Introduction (6 minutes)</a:t>
            </a:r>
            <a:endParaRPr lang="da-DK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0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Transactions (T)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81" y="1640265"/>
            <a:ext cx="11612364" cy="44811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Problem:</a:t>
            </a:r>
            <a:r>
              <a:rPr lang="en-GB" dirty="0" smtClean="0"/>
              <a:t> How to transfer an electronic coin from Owner no. 1 to Owner no. 2: O1 -&gt;-----</a:t>
            </a:r>
            <a:r>
              <a:rPr lang="da-DK" dirty="0" smtClean="0"/>
              <a:t>T</a:t>
            </a:r>
            <a:r>
              <a:rPr lang="da-DK" baseline="-25000" dirty="0" smtClean="0"/>
              <a:t>1</a:t>
            </a:r>
            <a:r>
              <a:rPr lang="en-GB" dirty="0" smtClean="0"/>
              <a:t>----&gt;</a:t>
            </a:r>
            <a:r>
              <a:rPr lang="en-GB" dirty="0" smtClean="0">
                <a:sym typeface="Wingdings" panose="05000000000000000000" pitchFamily="2" charset="2"/>
              </a:rPr>
              <a:t> O2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 smtClean="0"/>
              <a:t>Solutions</a:t>
            </a:r>
            <a:r>
              <a:rPr lang="en-GB" dirty="0" smtClean="0"/>
              <a:t>: Each owner signs a hash of previous transaction. </a:t>
            </a:r>
            <a:r>
              <a:rPr lang="da-DK" dirty="0"/>
              <a:t>K</a:t>
            </a:r>
            <a:r>
              <a:rPr lang="da-DK" baseline="-25000" dirty="0"/>
              <a:t>1</a:t>
            </a:r>
            <a:r>
              <a:rPr lang="da-DK" baseline="30000" dirty="0"/>
              <a:t>-</a:t>
            </a:r>
            <a:r>
              <a:rPr lang="da-DK" dirty="0"/>
              <a:t>(H(T</a:t>
            </a:r>
            <a:r>
              <a:rPr lang="da-DK" baseline="-25000" dirty="0"/>
              <a:t>1</a:t>
            </a:r>
            <a:r>
              <a:rPr lang="da-DK" dirty="0"/>
              <a:t>,K</a:t>
            </a:r>
            <a:r>
              <a:rPr lang="da-DK" baseline="-25000" dirty="0"/>
              <a:t>2</a:t>
            </a:r>
            <a:r>
              <a:rPr lang="da-DK" baseline="30000" dirty="0" smtClean="0"/>
              <a:t>+</a:t>
            </a:r>
            <a:r>
              <a:rPr lang="da-DK" dirty="0" smtClean="0"/>
              <a:t>))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Tekstfelt 2"/>
          <p:cNvSpPr txBox="1">
            <a:spLocks noChangeArrowheads="1"/>
          </p:cNvSpPr>
          <p:nvPr/>
        </p:nvSpPr>
        <p:spPr bwMode="auto">
          <a:xfrm>
            <a:off x="1490133" y="2553017"/>
            <a:ext cx="6299200" cy="3373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7" y="2717800"/>
            <a:ext cx="6096000" cy="29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Problem:</a:t>
            </a:r>
            <a:r>
              <a:rPr lang="en-GB" dirty="0"/>
              <a:t> </a:t>
            </a:r>
            <a:r>
              <a:rPr lang="en-GB" dirty="0" smtClean="0"/>
              <a:t>How to avoid one sneaky node to spend the same the e-coin two times (double spending problem?</a:t>
            </a:r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All nodes know all transactions and must agree on this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 smtClean="0"/>
              <a:t>Ensure</a:t>
            </a:r>
            <a:r>
              <a:rPr lang="da-DK" dirty="0" smtClean="0"/>
              <a:t> the </a:t>
            </a:r>
            <a:r>
              <a:rPr lang="da-DK" dirty="0" err="1" smtClean="0"/>
              <a:t>order</a:t>
            </a:r>
            <a:r>
              <a:rPr lang="da-DK" dirty="0" smtClean="0"/>
              <a:t> by a timestamp.  </a:t>
            </a:r>
            <a:r>
              <a:rPr lang="da-DK" dirty="0"/>
              <a:t>Hash[Hash(</a:t>
            </a:r>
            <a:r>
              <a:rPr lang="da-DK" dirty="0" err="1"/>
              <a:t>previous</a:t>
            </a:r>
            <a:r>
              <a:rPr lang="da-DK" dirty="0"/>
              <a:t> </a:t>
            </a:r>
            <a:r>
              <a:rPr lang="da-DK" dirty="0" err="1"/>
              <a:t>block</a:t>
            </a:r>
            <a:r>
              <a:rPr lang="da-DK" dirty="0"/>
              <a:t>), timestamp, </a:t>
            </a:r>
            <a:r>
              <a:rPr lang="da-DK" dirty="0" err="1"/>
              <a:t>transaction</a:t>
            </a:r>
            <a:r>
              <a:rPr lang="da-DK" dirty="0"/>
              <a:t> data]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0532" y="3182126"/>
            <a:ext cx="6575002" cy="2685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129599" y="3384938"/>
            <a:ext cx="516890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31799"/>
            <a:ext cx="11612364" cy="423560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Problem:</a:t>
            </a:r>
            <a:r>
              <a:rPr lang="en-GB" dirty="0"/>
              <a:t> </a:t>
            </a:r>
            <a:r>
              <a:rPr lang="en-GB" dirty="0" smtClean="0"/>
              <a:t>How to ensure nobody can tamper a hash value in block ?</a:t>
            </a:r>
          </a:p>
          <a:p>
            <a:pPr marL="0" indent="0">
              <a:buNone/>
            </a:pPr>
            <a:r>
              <a:rPr lang="en-GB" b="1" dirty="0" smtClean="0"/>
              <a:t>Solution</a:t>
            </a:r>
            <a:r>
              <a:rPr lang="en-GB" dirty="0" smtClean="0"/>
              <a:t>: Proof of work, a</a:t>
            </a:r>
            <a:r>
              <a:rPr lang="da-DK" dirty="0" err="1" smtClean="0"/>
              <a:t>dd</a:t>
            </a:r>
            <a:r>
              <a:rPr lang="da-DK" dirty="0" smtClean="0"/>
              <a:t> a </a:t>
            </a:r>
            <a:r>
              <a:rPr lang="da-DK" dirty="0" err="1" smtClean="0"/>
              <a:t>nonce</a:t>
            </a:r>
            <a:r>
              <a:rPr lang="da-DK" dirty="0" smtClean="0"/>
              <a:t> to the </a:t>
            </a:r>
            <a:r>
              <a:rPr lang="da-DK" dirty="0" err="1" smtClean="0"/>
              <a:t>block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The </a:t>
            </a:r>
            <a:r>
              <a:rPr lang="da-DK" dirty="0" err="1" smtClean="0"/>
              <a:t>nonce</a:t>
            </a:r>
            <a:r>
              <a:rPr lang="da-DK" dirty="0" smtClean="0"/>
              <a:t> is </a:t>
            </a:r>
            <a:r>
              <a:rPr lang="da-DK" dirty="0" err="1" smtClean="0"/>
              <a:t>found</a:t>
            </a:r>
            <a:r>
              <a:rPr lang="da-DK" dirty="0" smtClean="0"/>
              <a:t> by </a:t>
            </a:r>
            <a:r>
              <a:rPr lang="da-DK" dirty="0" err="1" smtClean="0"/>
              <a:t>incrementing</a:t>
            </a:r>
            <a:r>
              <a:rPr lang="da-DK" dirty="0" smtClean="0"/>
              <a:t> the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untill</a:t>
            </a:r>
            <a:r>
              <a:rPr lang="da-DK" dirty="0" smtClean="0"/>
              <a:t> the </a:t>
            </a:r>
            <a:r>
              <a:rPr lang="da-DK" dirty="0" err="1" smtClean="0"/>
              <a:t>block’s</a:t>
            </a:r>
            <a:r>
              <a:rPr lang="da-DK" dirty="0" smtClean="0"/>
              <a:t> hash </a:t>
            </a:r>
            <a:r>
              <a:rPr lang="da-DK" dirty="0" err="1" smtClean="0"/>
              <a:t>begins</a:t>
            </a:r>
            <a:r>
              <a:rPr lang="da-DK" dirty="0" smtClean="0"/>
              <a:t> with </a:t>
            </a:r>
            <a:r>
              <a:rPr lang="da-DK" dirty="0" err="1" smtClean="0"/>
              <a:t>required</a:t>
            </a:r>
            <a:r>
              <a:rPr lang="da-DK" dirty="0" smtClean="0"/>
              <a:t>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zeros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The more </a:t>
            </a:r>
            <a:r>
              <a:rPr lang="da-DK" dirty="0" err="1" smtClean="0"/>
              <a:t>zeroes</a:t>
            </a:r>
            <a:r>
              <a:rPr lang="da-DK" dirty="0" smtClean="0"/>
              <a:t>, the more </a:t>
            </a:r>
            <a:r>
              <a:rPr lang="da-DK" dirty="0" err="1" smtClean="0"/>
              <a:t>difficult</a:t>
            </a:r>
            <a:r>
              <a:rPr lang="da-DK" dirty="0"/>
              <a:t>,</a:t>
            </a:r>
            <a:r>
              <a:rPr lang="da-DK" dirty="0" smtClean="0"/>
              <a:t> the longer time it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r>
              <a:rPr lang="da-DK" dirty="0" smtClean="0"/>
              <a:t> to generate a </a:t>
            </a:r>
            <a:r>
              <a:rPr lang="da-DK" dirty="0" err="1" smtClean="0"/>
              <a:t>block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err="1" smtClean="0"/>
              <a:t>Since</a:t>
            </a:r>
            <a:r>
              <a:rPr lang="da-DK" dirty="0" smtClean="0"/>
              <a:t> the hash changed all </a:t>
            </a:r>
            <a:r>
              <a:rPr lang="da-DK" dirty="0" err="1" smtClean="0"/>
              <a:t>later</a:t>
            </a:r>
            <a:r>
              <a:rPr lang="da-DK" dirty="0" smtClean="0"/>
              <a:t> </a:t>
            </a:r>
            <a:r>
              <a:rPr lang="da-DK" dirty="0" err="1" smtClean="0"/>
              <a:t>blocks</a:t>
            </a:r>
            <a:r>
              <a:rPr lang="da-DK" dirty="0" smtClean="0"/>
              <a:t> </a:t>
            </a:r>
            <a:r>
              <a:rPr lang="da-DK" dirty="0" err="1" smtClean="0"/>
              <a:t>declare</a:t>
            </a:r>
            <a:r>
              <a:rPr lang="da-DK" dirty="0" smtClean="0"/>
              <a:t> the </a:t>
            </a:r>
            <a:r>
              <a:rPr lang="da-DK" dirty="0" err="1" smtClean="0"/>
              <a:t>block</a:t>
            </a:r>
            <a:r>
              <a:rPr lang="da-DK" dirty="0" smtClean="0"/>
              <a:t> for invalid</a:t>
            </a:r>
            <a:endParaRPr lang="en-GB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16.03.2020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0532" y="3182126"/>
            <a:ext cx="6575002" cy="26852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129599" y="3384938"/>
            <a:ext cx="516890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{"elementsMetadata":[],"transformationConfigurations":[],"enableDocumentContentUpdater":true,"version":"1.2"}</Templafy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29C588-5F38-4EC0-9F5C-9C2879B9564A}">
  <ds:schemaRefs/>
</ds:datastoreItem>
</file>

<file path=customXml/itemProps2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D902525-B31A-4D8B-A89B-20EF1B80AB3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f7b946f2-60cf-4e95-a05f-542cd761d733"/>
    <ds:schemaRef ds:uri="http://purl.org/dc/dcmitype/"/>
    <ds:schemaRef ds:uri="http://schemas.microsoft.com/office/infopath/2007/PartnerControls"/>
    <ds:schemaRef ds:uri="106f563f-f301-471e-a8c8-8dbfd02567ff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514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Blank</vt:lpstr>
      <vt:lpstr>Blockchain – the basics</vt:lpstr>
      <vt:lpstr>What is blockchain? </vt:lpstr>
      <vt:lpstr>History the start 1991</vt:lpstr>
      <vt:lpstr>Bitcoin, Exchange rate </vt:lpstr>
      <vt:lpstr>Bitcoin</vt:lpstr>
      <vt:lpstr>Well known examples</vt:lpstr>
      <vt:lpstr>Transactions (T)</vt:lpstr>
      <vt:lpstr>Security</vt:lpstr>
      <vt:lpstr>Security</vt:lpstr>
      <vt:lpstr>The network procedure</vt:lpstr>
      <vt:lpstr>Security</vt:lpstr>
      <vt:lpstr>Temporary fork</vt:lpstr>
      <vt:lpstr>Hard fork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2020-03-16T22:39:40Z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